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4" r:id="rId1"/>
  </p:sldMasterIdLst>
  <p:sldIdLst>
    <p:sldId id="266" r:id="rId2"/>
    <p:sldId id="257" r:id="rId3"/>
    <p:sldId id="258" r:id="rId4"/>
    <p:sldId id="260" r:id="rId5"/>
    <p:sldId id="267" r:id="rId6"/>
    <p:sldId id="261" r:id="rId7"/>
    <p:sldId id="262" r:id="rId8"/>
    <p:sldId id="263" r:id="rId9"/>
    <p:sldId id="264" r:id="rId10"/>
    <p:sldId id="268" r:id="rId11"/>
    <p:sldId id="269" r:id="rId12"/>
    <p:sldId id="276" r:id="rId13"/>
    <p:sldId id="270" r:id="rId14"/>
    <p:sldId id="272" r:id="rId15"/>
    <p:sldId id="273" r:id="rId16"/>
    <p:sldId id="274" r:id="rId17"/>
    <p:sldId id="277" r:id="rId18"/>
    <p:sldId id="278" r:id="rId19"/>
    <p:sldId id="279" r:id="rId20"/>
    <p:sldId id="280" r:id="rId21"/>
    <p:sldId id="281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84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111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0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546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39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4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866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603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963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21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0804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27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1/30/2022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1067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" y="318655"/>
            <a:ext cx="11582400" cy="3191308"/>
          </a:xfrm>
        </p:spPr>
        <p:txBody>
          <a:bodyPr>
            <a:noAutofit/>
          </a:bodyPr>
          <a:lstStyle/>
          <a:p>
            <a:r>
              <a:rPr lang="ru-RU" sz="3200" b="1" dirty="0">
                <a:latin typeface="Bahnschrift Light SemiCondensed" panose="020B0502040204020203" pitchFamily="34" charset="0"/>
              </a:rPr>
              <a:t>Автоматизированная информационная система</a:t>
            </a:r>
            <a:br>
              <a:rPr lang="ru-RU" sz="3200" b="1" dirty="0">
                <a:latin typeface="Bahnschrift Light SemiCondensed" panose="020B0502040204020203" pitchFamily="34" charset="0"/>
              </a:rPr>
            </a:br>
            <a:r>
              <a:rPr lang="ru-RU" sz="3200" b="1" dirty="0">
                <a:latin typeface="Bahnschrift Light SemiCondensed" panose="020B0502040204020203" pitchFamily="34" charset="0"/>
              </a:rPr>
              <a:t>«Кадры в образовании. Самарская </a:t>
            </a:r>
            <a:r>
              <a:rPr lang="ru-RU" sz="3200" b="1" dirty="0" smtClean="0">
                <a:latin typeface="Bahnschrift Light SemiCondensed" panose="020B0502040204020203" pitchFamily="34" charset="0"/>
              </a:rPr>
              <a:t>область»</a:t>
            </a:r>
            <a:r>
              <a:rPr lang="en-US" sz="3200" b="1" dirty="0">
                <a:latin typeface="Bahnschrift Light SemiCondensed" panose="020B0502040204020203" pitchFamily="34" charset="0"/>
              </a:rPr>
              <a:t> </a:t>
            </a:r>
            <a:r>
              <a:rPr lang="en-US" sz="3200" b="1" dirty="0" smtClean="0">
                <a:latin typeface="Bahnschrift Light SemiCondensed" panose="020B0502040204020203" pitchFamily="34" charset="0"/>
              </a:rPr>
              <a:t>:</a:t>
            </a:r>
            <a:br>
              <a:rPr lang="en-US" sz="3200" b="1" dirty="0" smtClean="0">
                <a:latin typeface="Bahnschrift Light SemiCondensed" panose="020B0502040204020203" pitchFamily="34" charset="0"/>
              </a:rPr>
            </a:br>
            <a:r>
              <a:rPr lang="ru-RU" sz="3200" b="1" dirty="0" smtClean="0">
                <a:latin typeface="Bahnschrift Light SemiCondensed" panose="020B0502040204020203" pitchFamily="34" charset="0"/>
              </a:rPr>
              <a:t>организационный механизм системы повышения квалификации педагогических работников</a:t>
            </a:r>
            <a:endParaRPr lang="ru-RU" sz="32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90800" y="4183929"/>
            <a:ext cx="9144000" cy="1655762"/>
          </a:xfrm>
        </p:spPr>
        <p:txBody>
          <a:bodyPr/>
          <a:lstStyle/>
          <a:p>
            <a:pPr algn="r"/>
            <a:r>
              <a:rPr lang="ru-RU" dirty="0" smtClean="0">
                <a:latin typeface="Bahnschrift Light SemiCondensed" panose="020B0502040204020203" pitchFamily="34" charset="0"/>
              </a:rPr>
              <a:t>Фаерман Д.М.</a:t>
            </a:r>
          </a:p>
          <a:p>
            <a:pPr algn="r"/>
            <a:r>
              <a:rPr lang="ru-RU" dirty="0" smtClean="0">
                <a:latin typeface="Bahnschrift Light SemiCondensed" panose="020B0502040204020203" pitchFamily="34" charset="0"/>
              </a:rPr>
              <a:t>Заведующий ОМТ ГБОУДОД ЦРТДЮ ЦСМ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055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1917" y="957895"/>
            <a:ext cx="8551316" cy="374635"/>
          </a:xfrm>
        </p:spPr>
        <p:txBody>
          <a:bodyPr>
            <a:noAutofit/>
          </a:bodyPr>
          <a:lstStyle/>
          <a:p>
            <a:r>
              <a:rPr lang="ru-RU" sz="5400" b="1" u="sng" dirty="0" smtClean="0">
                <a:latin typeface="Bahnschrift Light SemiCondensed" panose="020B0502040204020203" pitchFamily="34" charset="0"/>
              </a:rPr>
              <a:t>НЕОБХОДИМЫЙ НАМ САЙТ </a:t>
            </a:r>
            <a:r>
              <a:rPr lang="en-US" sz="5400" b="1" u="sng" dirty="0" smtClean="0">
                <a:latin typeface="Bahnschrift Light SemiCondensed" panose="020B0502040204020203" pitchFamily="34" charset="0"/>
              </a:rPr>
              <a:t>:</a:t>
            </a:r>
            <a:endParaRPr lang="ru-RU" sz="5400" b="1" u="sng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476" y="1831667"/>
            <a:ext cx="105156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dirty="0">
                <a:latin typeface="Bahnschrift Light SemiCondensed" panose="020B0502040204020203" pitchFamily="34" charset="0"/>
              </a:rPr>
              <a:t>https://staffedu.samregion.ru/</a:t>
            </a:r>
            <a:endParaRPr lang="ru-RU" sz="6000" dirty="0">
              <a:latin typeface="Bahnschrift Light SemiCondensed" panose="020B0502040204020203" pitchFamily="34" charset="0"/>
            </a:endParaRPr>
          </a:p>
        </p:txBody>
      </p:sp>
      <p:pic>
        <p:nvPicPr>
          <p:cNvPr id="2050" name="Picture 2" descr="https://avatars.mds.yandex.net/get-zen_doc/5231507/pub_60d6d1d26e273625217fd913_60d6d6c360cf8a72e09e314e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0675" y="2829941"/>
            <a:ext cx="3863168" cy="3863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50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9692" y="151606"/>
            <a:ext cx="10515600" cy="777921"/>
          </a:xfrm>
        </p:spPr>
        <p:txBody>
          <a:bodyPr/>
          <a:lstStyle/>
          <a:p>
            <a:r>
              <a:rPr lang="ru-RU" b="1" u="sng" dirty="0" smtClean="0">
                <a:latin typeface="Bahnschrift Light SemiCondensed" panose="020B0502040204020203" pitchFamily="34" charset="0"/>
              </a:rPr>
              <a:t>ПЕРЕХОДИМ В «ЛИЧНЫЙ КАБИНЕТ»</a:t>
            </a:r>
            <a:endParaRPr lang="ru-RU" b="1" u="sng" dirty="0">
              <a:latin typeface="Bahnschrift Light SemiCondense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576" y="832546"/>
            <a:ext cx="11601716" cy="5749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464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53" y="170045"/>
            <a:ext cx="11707317" cy="6585366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 rot="16200000">
            <a:off x="6513230" y="2765686"/>
            <a:ext cx="929389" cy="4646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4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5" y="0"/>
            <a:ext cx="10515600" cy="1325563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ВНИМАНИЕ!</a:t>
            </a:r>
            <a:endParaRPr lang="ru-RU" dirty="0">
              <a:solidFill>
                <a:srgbClr val="FF0000"/>
              </a:solidFill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7091" y="1080654"/>
            <a:ext cx="11720945" cy="47637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dirty="0">
                <a:latin typeface="Bahnschrift Light SemiCondensed" panose="020B0502040204020203" pitchFamily="34" charset="0"/>
              </a:rPr>
              <a:t>Для </a:t>
            </a:r>
            <a:r>
              <a:rPr lang="ru-RU" sz="4000" dirty="0" smtClean="0">
                <a:latin typeface="Bahnschrift Light SemiCondensed" panose="020B0502040204020203" pitchFamily="34" charset="0"/>
              </a:rPr>
              <a:t>непрерывного </a:t>
            </a:r>
            <a:r>
              <a:rPr lang="ru-RU" sz="4000" dirty="0">
                <a:latin typeface="Bahnschrift Light SemiCondensed" panose="020B0502040204020203" pitchFamily="34" charset="0"/>
              </a:rPr>
              <a:t>анализа соответствия работника квалификационным требованиям </a:t>
            </a:r>
            <a:r>
              <a:rPr lang="ru-RU" sz="4000" dirty="0" err="1">
                <a:latin typeface="Bahnschrift Light SemiCondensed" panose="020B0502040204020203" pitchFamily="34" charset="0"/>
              </a:rPr>
              <a:t>профстандарта</a:t>
            </a:r>
            <a:r>
              <a:rPr lang="ru-RU" sz="4000" dirty="0">
                <a:latin typeface="Bahnschrift Light SemiCondensed" panose="020B0502040204020203" pitchFamily="34" charset="0"/>
              </a:rPr>
              <a:t> и общей корректной работы с порталом АИС «Кадры в </a:t>
            </a:r>
            <a:r>
              <a:rPr lang="ru-RU" sz="4000" dirty="0" err="1" smtClean="0">
                <a:latin typeface="Bahnschrift Light SemiCondensed" panose="020B0502040204020203" pitchFamily="34" charset="0"/>
              </a:rPr>
              <a:t>образовании.Самарская</a:t>
            </a:r>
            <a:r>
              <a:rPr lang="ru-RU" sz="4000" dirty="0" smtClean="0">
                <a:latin typeface="Bahnschrift Light SemiCondensed" panose="020B0502040204020203" pitchFamily="34" charset="0"/>
              </a:rPr>
              <a:t> </a:t>
            </a:r>
            <a:r>
              <a:rPr lang="ru-RU" sz="4000" dirty="0">
                <a:latin typeface="Bahnschrift Light SemiCondensed" panose="020B0502040204020203" pitchFamily="34" charset="0"/>
              </a:rPr>
              <a:t>область</a:t>
            </a:r>
            <a:r>
              <a:rPr lang="ru-RU" sz="4000" dirty="0" smtClean="0">
                <a:latin typeface="Bahnschrift Light SemiCondensed" panose="020B0502040204020203" pitchFamily="34" charset="0"/>
              </a:rPr>
              <a:t>» </a:t>
            </a:r>
            <a:r>
              <a:rPr lang="ru-RU" sz="4000" b="1" dirty="0" smtClean="0">
                <a:solidFill>
                  <a:srgbClr val="FF0000"/>
                </a:solidFill>
                <a:latin typeface="Bahnschrift Light SemiCondensed" panose="020B0502040204020203" pitchFamily="34" charset="0"/>
              </a:rPr>
              <a:t>необходимо заполнить максимум информации об образовании педагогического работника организации.</a:t>
            </a:r>
            <a:r>
              <a:rPr lang="ru-RU" sz="4000" dirty="0" smtClean="0">
                <a:latin typeface="Bahnschrift Light SemiCondensed" panose="020B0502040204020203" pitchFamily="34" charset="0"/>
              </a:rPr>
              <a:t>  </a:t>
            </a:r>
          </a:p>
          <a:p>
            <a:pPr marL="0" indent="0" algn="ctr">
              <a:buNone/>
            </a:pPr>
            <a:endParaRPr lang="ru-RU" sz="4300" dirty="0">
              <a:latin typeface="Bahnschrift Light SemiCondensed" panose="020B0502040204020203" pitchFamily="34" charset="0"/>
            </a:endParaRP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14724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181447"/>
            <a:ext cx="10515600" cy="1325563"/>
          </a:xfrm>
        </p:spPr>
        <p:txBody>
          <a:bodyPr/>
          <a:lstStyle/>
          <a:p>
            <a:pPr algn="ctr"/>
            <a:r>
              <a:rPr lang="ru-RU" b="1" u="sng" dirty="0" smtClean="0">
                <a:latin typeface="Bahnschrift Light SemiCondensed" panose="020B0502040204020203" pitchFamily="34" charset="0"/>
              </a:rPr>
              <a:t>ЛИЧНЫЙ КАБИНЕТ – МОИ ДАННЫЕ </a:t>
            </a:r>
            <a:endParaRPr lang="ru-RU" b="1" u="sng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960" t="5566" r="10320" b="27375"/>
          <a:stretch/>
        </p:blipFill>
        <p:spPr>
          <a:xfrm>
            <a:off x="199807" y="872836"/>
            <a:ext cx="11792385" cy="5417129"/>
          </a:xfrm>
          <a:prstGeom prst="rect">
            <a:avLst/>
          </a:prstGeom>
        </p:spPr>
      </p:pic>
      <p:sp>
        <p:nvSpPr>
          <p:cNvPr id="5" name="Стрелка вправо 4"/>
          <p:cNvSpPr/>
          <p:nvPr/>
        </p:nvSpPr>
        <p:spPr>
          <a:xfrm>
            <a:off x="3267855" y="4572000"/>
            <a:ext cx="1124262" cy="4347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86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6398" y="-25597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u="sng" dirty="0" smtClean="0">
                <a:latin typeface="Bahnschrift Light SemiCondensed" panose="020B0502040204020203" pitchFamily="34" charset="0"/>
              </a:rPr>
              <a:t>ПРОВЕРЯЕМ ДОСТОВЕРНОСТЬ ВАШИХ ДАННЫХ</a:t>
            </a:r>
            <a:endParaRPr lang="ru-RU" sz="3600" b="1" u="sng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772" t="4349" r="22548" b="5111"/>
          <a:stretch/>
        </p:blipFill>
        <p:spPr>
          <a:xfrm>
            <a:off x="2299855" y="665815"/>
            <a:ext cx="7315200" cy="6192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00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03092" y="-129550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latin typeface="Bahnschrift Light SemiCondensed" panose="020B0502040204020203" pitchFamily="34" charset="0"/>
              </a:rPr>
              <a:t>ДОПОЛНИТЕЛЬНЫЕ ДАННЫЕ ОБ ОБРАЗОВАНИИ</a:t>
            </a:r>
            <a:endParaRPr lang="ru-RU" sz="3600" b="1" u="sng" dirty="0">
              <a:latin typeface="Bahnschrift Light SemiCondensed" panose="020B0502040204020203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382" r="16834" b="8829"/>
          <a:stretch/>
        </p:blipFill>
        <p:spPr>
          <a:xfrm>
            <a:off x="1537856" y="784261"/>
            <a:ext cx="8575962" cy="6009196"/>
          </a:xfrm>
          <a:prstGeom prst="rect">
            <a:avLst/>
          </a:prstGeom>
        </p:spPr>
      </p:pic>
      <p:sp>
        <p:nvSpPr>
          <p:cNvPr id="6" name="Штриховая стрелка вправо 5"/>
          <p:cNvSpPr/>
          <p:nvPr/>
        </p:nvSpPr>
        <p:spPr>
          <a:xfrm>
            <a:off x="5276537" y="4796852"/>
            <a:ext cx="809469" cy="449705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4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-281423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400" b="1" u="sng" dirty="0" smtClean="0"/>
              <a:t>ЗАПОЛНЯЕМ ГРАФЫ «ВЫСШЕЕ ОБРАЗОВАНИЕ» </a:t>
            </a:r>
            <a:r>
              <a:rPr lang="en-US" sz="2400" b="1" u="sng" dirty="0" smtClean="0"/>
              <a:t>,</a:t>
            </a:r>
            <a:r>
              <a:rPr lang="ru-RU" sz="2400" b="1" u="sng" dirty="0" smtClean="0"/>
              <a:t> «ПЕРЕПОДГОТОВКА»</a:t>
            </a:r>
            <a:r>
              <a:rPr lang="en-US" sz="2400" b="1" u="sng" dirty="0" smtClean="0"/>
              <a:t>,</a:t>
            </a:r>
            <a:r>
              <a:rPr lang="ru-RU" sz="2400" b="1" u="sng" dirty="0" smtClean="0"/>
              <a:t> «ПОВЫШЕНИЕ КВАЛИФИКАЦИИ ПО ПРОФИЛЮ ПЕД,ДЕЯТЕЛЬНОСТИ»</a:t>
            </a:r>
            <a:endParaRPr lang="ru-RU" sz="2400" b="1" u="sng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5491" r="4813"/>
          <a:stretch/>
        </p:blipFill>
        <p:spPr>
          <a:xfrm>
            <a:off x="346363" y="1044140"/>
            <a:ext cx="11540837" cy="5668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99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5182" y="0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Bahnschrift Light SemiCondensed" panose="020B0502040204020203" pitchFamily="34" charset="0"/>
              </a:rPr>
              <a:t>ИМЕННОЙ ОБРАЗОВАТЕЛЬНЫЙ ЧЕК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9491" y="910286"/>
            <a:ext cx="11021291" cy="5527964"/>
          </a:xfrm>
        </p:spPr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latin typeface="Bahnschrift Light SemiCondensed" panose="020B0502040204020203" pitchFamily="34" charset="0"/>
              </a:rPr>
              <a:t>Срок </a:t>
            </a:r>
            <a:r>
              <a:rPr lang="ru-RU" dirty="0">
                <a:latin typeface="Bahnschrift Light SemiCondensed" panose="020B0502040204020203" pitchFamily="34" charset="0"/>
              </a:rPr>
              <a:t>действия чека - 1 год с даты его </a:t>
            </a:r>
            <a:r>
              <a:rPr lang="ru-RU" dirty="0" smtClean="0">
                <a:latin typeface="Bahnschrift Light SemiCondensed" panose="020B0502040204020203" pitchFamily="34" charset="0"/>
              </a:rPr>
              <a:t>выдачи</a:t>
            </a:r>
          </a:p>
          <a:p>
            <a:pPr algn="just"/>
            <a:r>
              <a:rPr lang="ru-RU" dirty="0">
                <a:latin typeface="Bahnschrift Light SemiCondensed" panose="020B0502040204020203" pitchFamily="34" charset="0"/>
              </a:rPr>
              <a:t>Полный курс повышения квалификации работников образования на основе Чека состоит из трех блоков и предусматривает один </a:t>
            </a:r>
            <a:r>
              <a:rPr lang="ru-RU" b="1" u="sng" dirty="0">
                <a:solidFill>
                  <a:schemeClr val="accent1">
                    <a:lumMod val="75000"/>
                  </a:schemeClr>
                </a:solidFill>
                <a:latin typeface="Bahnschrift Light SemiCondensed" panose="020B0502040204020203" pitchFamily="34" charset="0"/>
              </a:rPr>
              <a:t>инвариантный</a:t>
            </a:r>
            <a:r>
              <a:rPr lang="ru-RU" dirty="0">
                <a:latin typeface="Bahnschrift Light SemiCondensed" panose="020B0502040204020203" pitchFamily="34" charset="0"/>
              </a:rPr>
              <a:t> блок и </a:t>
            </a:r>
            <a:r>
              <a:rPr lang="ru-RU" b="1" u="sng" dirty="0">
                <a:solidFill>
                  <a:schemeClr val="accent6"/>
                </a:solidFill>
                <a:latin typeface="Bahnschrift Light SemiCondensed" panose="020B0502040204020203" pitchFamily="34" charset="0"/>
              </a:rPr>
              <a:t>два вариативных </a:t>
            </a:r>
            <a:r>
              <a:rPr lang="ru-RU" dirty="0">
                <a:latin typeface="Bahnschrift Light SemiCondensed" panose="020B0502040204020203" pitchFamily="34" charset="0"/>
              </a:rPr>
              <a:t>блока. </a:t>
            </a:r>
            <a:r>
              <a:rPr lang="ru-RU" dirty="0" smtClean="0">
                <a:latin typeface="Bahnschrift Light SemiCondensed" panose="020B0502040204020203" pitchFamily="34" charset="0"/>
              </a:rPr>
              <a:t> </a:t>
            </a:r>
          </a:p>
          <a:p>
            <a:pPr algn="just"/>
            <a:r>
              <a:rPr lang="ru-RU" dirty="0" smtClean="0">
                <a:latin typeface="Bahnschrift Light SemiCondensed" panose="020B0502040204020203" pitchFamily="34" charset="0"/>
              </a:rPr>
              <a:t>Для </a:t>
            </a:r>
            <a:r>
              <a:rPr lang="ru-RU" dirty="0">
                <a:latin typeface="Bahnschrift Light SemiCondensed" panose="020B0502040204020203" pitchFamily="34" charset="0"/>
              </a:rPr>
              <a:t>отдельных категорий работников образования один вариативный блок Чека предусматривает </a:t>
            </a:r>
            <a:r>
              <a:rPr lang="ru-RU" dirty="0" smtClean="0">
                <a:latin typeface="Bahnschrift Light SemiCondensed" panose="020B0502040204020203" pitchFamily="34" charset="0"/>
              </a:rPr>
              <a:t>стажировку.</a:t>
            </a:r>
          </a:p>
          <a:p>
            <a:pPr algn="just"/>
            <a:r>
              <a:rPr lang="ru-RU" dirty="0" smtClean="0">
                <a:latin typeface="Bahnschrift Light SemiCondensed" panose="020B0502040204020203" pitchFamily="34" charset="0"/>
              </a:rPr>
              <a:t>Чек </a:t>
            </a:r>
            <a:r>
              <a:rPr lang="ru-RU" dirty="0">
                <a:latin typeface="Bahnschrift Light SemiCondensed" panose="020B0502040204020203" pitchFamily="34" charset="0"/>
              </a:rPr>
              <a:t>с уникальным идентификационным номером формируется в АИС и содержит информацию о работнике образования (фамилия, имя, отчество, место работы, должность), о дате выдачи, памятку по использованию Чека, информацию о пройденных курсах повышения квалификации (название Организации, название и объем программы, сроки обучения) и выданных по итогам прохождения курсов повышения квалификации документах об образовании</a:t>
            </a:r>
            <a:r>
              <a:rPr lang="ru-RU" dirty="0" smtClean="0">
                <a:latin typeface="Bahnschrift Light SemiCondensed" panose="020B0502040204020203" pitchFamily="34" charset="0"/>
              </a:rPr>
              <a:t>.</a:t>
            </a:r>
            <a:r>
              <a:rPr lang="ru-RU" dirty="0">
                <a:latin typeface="Bahnschrift Light SemiCondensed" panose="020B0502040204020203" pitchFamily="34" charset="0"/>
              </a:rPr>
              <a:t> </a:t>
            </a:r>
            <a:endParaRPr lang="ru-RU" dirty="0">
              <a:latin typeface="Bahnschrift Light SemiCondensed" panose="020B0502040204020203" pitchFamily="34" charset="0"/>
            </a:endParaRPr>
          </a:p>
          <a:p>
            <a:pPr algn="just"/>
            <a:r>
              <a:rPr lang="ru-RU" dirty="0" smtClean="0">
                <a:latin typeface="Bahnschrift Light SemiCondensed" panose="020B0502040204020203" pitchFamily="34" charset="0"/>
              </a:rPr>
              <a:t>Заявка </a:t>
            </a:r>
            <a:r>
              <a:rPr lang="ru-RU" dirty="0">
                <a:latin typeface="Bahnschrift Light SemiCondensed" panose="020B0502040204020203" pitchFamily="34" charset="0"/>
              </a:rPr>
              <a:t>на Чек подается работником образования или ответственным сотрудником образовательной организации в АИС и одобряется Оператором </a:t>
            </a:r>
            <a:r>
              <a:rPr lang="ru-RU" dirty="0" smtClean="0">
                <a:latin typeface="Bahnschrift Light SemiCondensed" panose="020B0502040204020203" pitchFamily="34" charset="0"/>
              </a:rPr>
              <a:t>АИС.</a:t>
            </a:r>
          </a:p>
          <a:p>
            <a:pPr algn="just"/>
            <a:r>
              <a:rPr lang="ru-RU" dirty="0" smtClean="0">
                <a:latin typeface="Bahnschrift Light SemiCondensed" panose="020B0502040204020203" pitchFamily="34" charset="0"/>
              </a:rPr>
              <a:t>Право </a:t>
            </a:r>
            <a:r>
              <a:rPr lang="ru-RU" dirty="0">
                <a:latin typeface="Bahnschrift Light SemiCondensed" panose="020B0502040204020203" pitchFamily="34" charset="0"/>
              </a:rPr>
              <a:t>на получение Чека имеют работники образования, не повышавшие квалификацию по Чеку свыше трех лет.</a:t>
            </a:r>
          </a:p>
          <a:p>
            <a:pPr marL="0" indent="0">
              <a:buNone/>
            </a:pPr>
            <a:endParaRPr lang="ru-RU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143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1218" y="0"/>
            <a:ext cx="10515600" cy="1325563"/>
          </a:xfrm>
        </p:spPr>
        <p:txBody>
          <a:bodyPr/>
          <a:lstStyle/>
          <a:p>
            <a:r>
              <a:rPr lang="ru-RU" dirty="0" smtClean="0">
                <a:latin typeface="Bahnschrift Light SemiCondensed" panose="020B0502040204020203" pitchFamily="34" charset="0"/>
              </a:rPr>
              <a:t>ИНВАРИАНТНЫЙ И ВАРИАТИВНЫЙ БЛОКИ</a:t>
            </a:r>
            <a:endParaRPr lang="ru-RU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3468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sz="4000" b="1" u="sng" dirty="0">
                <a:solidFill>
                  <a:schemeClr val="tx2"/>
                </a:solidFill>
                <a:latin typeface="Bahnschrift Light SemiCondensed" panose="020B0502040204020203" pitchFamily="34" charset="0"/>
              </a:rPr>
              <a:t>Инвариантный</a:t>
            </a:r>
            <a:r>
              <a:rPr lang="ru-RU" sz="4000" u="sng" dirty="0">
                <a:solidFill>
                  <a:schemeClr val="tx2"/>
                </a:solidFill>
                <a:latin typeface="Bahnschrift Light SemiCondensed" panose="020B0502040204020203" pitchFamily="34" charset="0"/>
              </a:rPr>
              <a:t> </a:t>
            </a:r>
            <a:r>
              <a:rPr lang="ru-RU" sz="4000" dirty="0" smtClean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 блок </a:t>
            </a:r>
            <a:r>
              <a:rPr lang="ru-RU" sz="4000" b="1" u="sng" dirty="0" smtClean="0">
                <a:solidFill>
                  <a:schemeClr val="tx2"/>
                </a:solidFill>
                <a:latin typeface="Bahnschrift Light SemiCondensed" panose="020B0502040204020203" pitchFamily="34" charset="0"/>
              </a:rPr>
              <a:t>отличается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 большей стабильностью, в нем доминируют: независимость от внешних воздействий, направленность на сохранение традиций; </a:t>
            </a:r>
            <a:r>
              <a:rPr lang="ru-RU" sz="4000" dirty="0" err="1">
                <a:solidFill>
                  <a:srgbClr val="333333"/>
                </a:solidFill>
                <a:latin typeface="Bahnschrift Light SemiCondensed" panose="020B0502040204020203" pitchFamily="34" charset="0"/>
              </a:rPr>
              <a:t>интегративность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 и </a:t>
            </a:r>
            <a:r>
              <a:rPr lang="ru-RU" sz="4000" dirty="0" err="1">
                <a:solidFill>
                  <a:srgbClr val="333333"/>
                </a:solidFill>
                <a:latin typeface="Bahnschrift Light SemiCondensed" panose="020B0502040204020203" pitchFamily="34" charset="0"/>
              </a:rPr>
              <a:t>конвергентность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 процессов, их целостность и обобщенность</a:t>
            </a:r>
            <a:r>
              <a:rPr lang="ru-RU" sz="4000" dirty="0" smtClean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.</a:t>
            </a:r>
          </a:p>
          <a:p>
            <a:pPr marL="0" indent="0" algn="just">
              <a:buNone/>
            </a:pPr>
            <a:r>
              <a:rPr lang="ru-RU" sz="4000" b="1" u="sng" dirty="0" smtClean="0">
                <a:solidFill>
                  <a:schemeClr val="accent6"/>
                </a:solidFill>
                <a:latin typeface="Bahnschrift Light SemiCondensed" panose="020B0502040204020203" pitchFamily="34" charset="0"/>
              </a:rPr>
              <a:t>Вариативному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 компоненту свойственны гибкость, инновационная направленность, открытость новому в науках и технологиях; динамика внутренних процессов, их </a:t>
            </a:r>
            <a:r>
              <a:rPr lang="ru-RU" sz="4000" dirty="0" err="1">
                <a:solidFill>
                  <a:srgbClr val="333333"/>
                </a:solidFill>
                <a:latin typeface="Bahnschrift Light SemiCondensed" panose="020B0502040204020203" pitchFamily="34" charset="0"/>
              </a:rPr>
              <a:t>дифференцированность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 и </a:t>
            </a:r>
            <a:r>
              <a:rPr lang="ru-RU" sz="4000" dirty="0" err="1">
                <a:solidFill>
                  <a:srgbClr val="333333"/>
                </a:solidFill>
                <a:latin typeface="Bahnschrift Light SemiCondensed" panose="020B0502040204020203" pitchFamily="34" charset="0"/>
              </a:rPr>
              <a:t>дивергентность</a:t>
            </a:r>
            <a:r>
              <a:rPr lang="ru-RU" sz="4000" dirty="0">
                <a:solidFill>
                  <a:srgbClr val="333333"/>
                </a:solidFill>
                <a:latin typeface="Bahnschrift Light SemiCondensed" panose="020B0502040204020203" pitchFamily="34" charset="0"/>
              </a:rPr>
              <a:t>.</a:t>
            </a:r>
            <a:endParaRPr lang="ru-RU" sz="4000" dirty="0">
              <a:latin typeface="Bahnschrift Light SemiCondensed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35397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10132" r="2828" b="4640"/>
          <a:stretch/>
        </p:blipFill>
        <p:spPr>
          <a:xfrm>
            <a:off x="0" y="365125"/>
            <a:ext cx="12126657" cy="5979860"/>
          </a:xfrm>
          <a:prstGeom prst="rect">
            <a:avLst/>
          </a:prstGeom>
        </p:spPr>
      </p:pic>
      <p:sp>
        <p:nvSpPr>
          <p:cNvPr id="6" name="Стрелка вправо 5"/>
          <p:cNvSpPr/>
          <p:nvPr/>
        </p:nvSpPr>
        <p:spPr>
          <a:xfrm>
            <a:off x="9074728" y="1027906"/>
            <a:ext cx="928254" cy="50994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7739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9654" y="-19320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Bahnschrift Light SemiCondensed" panose="020B0502040204020203" pitchFamily="34" charset="0"/>
              </a:rPr>
              <a:t>ИНДИВИДУАЛЬНАЯ ВЫБОРКА ПРОГРАММ ПОВЫШЕНИЯ КВАЛИФИКАЦИИ</a:t>
            </a:r>
            <a:endParaRPr lang="ru-RU" sz="28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-85" t="5464" r="9832" b="10781"/>
          <a:stretch/>
        </p:blipFill>
        <p:spPr>
          <a:xfrm>
            <a:off x="699654" y="1132357"/>
            <a:ext cx="10681853" cy="515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827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5" y="-3414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latin typeface="Bahnschrift Light SemiCondensed" panose="020B0502040204020203" pitchFamily="34" charset="0"/>
              </a:rPr>
              <a:t>ДОЛЖНОСТЬ СЛУШАТЕЛЯ </a:t>
            </a:r>
            <a:endParaRPr lang="ru-RU" sz="3200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t="5511" r="9064" b="5638"/>
          <a:stretch/>
        </p:blipFill>
        <p:spPr>
          <a:xfrm>
            <a:off x="116897" y="687912"/>
            <a:ext cx="11909973" cy="59207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03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4855" y="-34145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latin typeface="Bahnschrift Light SemiCondensed" panose="020B0502040204020203" pitchFamily="34" charset="0"/>
              </a:rPr>
              <a:t>ТИП БЛОКА</a:t>
            </a:r>
            <a:endParaRPr lang="ru-RU" sz="4000" b="1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691" y="698779"/>
            <a:ext cx="12041041" cy="587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32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9764" y="-263236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latin typeface="Bahnschrift Light SemiCondensed" panose="020B0502040204020203" pitchFamily="34" charset="0"/>
              </a:rPr>
              <a:t>ТИП ОГРАНИЗАЦИИ</a:t>
            </a:r>
            <a:endParaRPr lang="ru-RU" b="1" dirty="0">
              <a:latin typeface="Bahnschrift Light SemiCondensed" panose="020B0502040204020203" pitchFamily="34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35" r="7739" b="8792"/>
          <a:stretch/>
        </p:blipFill>
        <p:spPr>
          <a:xfrm>
            <a:off x="278176" y="734291"/>
            <a:ext cx="11785444" cy="5915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429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latin typeface="Bahnschrift Light SemiCondensed" panose="020B0502040204020203" pitchFamily="34" charset="0"/>
              </a:rPr>
              <a:t>ОСТАЛЬНЫЕ КРИТЕРИИ ВЫБОРКИ СОРТИРУЮТСЯ ПО ЖЕЛАНИЮ </a:t>
            </a:r>
            <a:endParaRPr lang="ru-RU" b="1" dirty="0">
              <a:latin typeface="Bahnschrift Light SemiCondensed" panose="020B0502040204020203" pitchFamily="34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671945" y="2268970"/>
            <a:ext cx="10515600" cy="4351338"/>
          </a:xfrm>
        </p:spPr>
        <p:txBody>
          <a:bodyPr>
            <a:normAutofit/>
          </a:bodyPr>
          <a:lstStyle/>
          <a:p>
            <a:pPr algn="just"/>
            <a:r>
              <a:rPr lang="ru-RU" sz="4000" dirty="0" smtClean="0">
                <a:latin typeface="Bahnschrift Light SemiCondensed" panose="020B0502040204020203" pitchFamily="34" charset="0"/>
              </a:rPr>
              <a:t>МЕСТО ПРОВЕДЕНИЯ</a:t>
            </a:r>
          </a:p>
          <a:p>
            <a:pPr algn="just"/>
            <a:r>
              <a:rPr lang="ru-RU" sz="4000" dirty="0" smtClean="0">
                <a:latin typeface="Bahnschrift Light SemiCondensed" panose="020B0502040204020203" pitchFamily="34" charset="0"/>
              </a:rPr>
              <a:t>ПЕРИОД ОБУЧЕНИЯ</a:t>
            </a:r>
          </a:p>
          <a:p>
            <a:pPr algn="just"/>
            <a:r>
              <a:rPr lang="ru-RU" sz="4000" dirty="0" smtClean="0">
                <a:latin typeface="Bahnschrift Light SemiCondensed" panose="020B0502040204020203" pitchFamily="34" charset="0"/>
              </a:rPr>
              <a:t>СТАТУС ГРУППЫ ( ОТКРЫТАЯ</a:t>
            </a:r>
            <a:r>
              <a:rPr lang="en-US" sz="4000" dirty="0" smtClean="0">
                <a:latin typeface="Bahnschrift Light SemiCondensed" panose="020B0502040204020203" pitchFamily="34" charset="0"/>
              </a:rPr>
              <a:t> )</a:t>
            </a:r>
            <a:endParaRPr lang="ru-RU" sz="40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6583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Bahnschrift Light SemiCondensed" panose="020B0502040204020203" pitchFamily="34" charset="0"/>
              </a:rPr>
              <a:t>ВЫБОР ПРОГРАММЫ ПОВЫШЕНИЯ КВАЛИФИКАЦИИ</a:t>
            </a:r>
            <a:endParaRPr lang="ru-RU" sz="3600" b="1" dirty="0">
              <a:latin typeface="Bahnschrift Light SemiCondensed" panose="020B0502040204020203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t="8996" r="9750" b="19224"/>
          <a:stretch/>
        </p:blipFill>
        <p:spPr>
          <a:xfrm>
            <a:off x="193964" y="881350"/>
            <a:ext cx="12202500" cy="5456527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7" name="Скругленный прямоугольник 6"/>
          <p:cNvSpPr/>
          <p:nvPr/>
        </p:nvSpPr>
        <p:spPr>
          <a:xfrm>
            <a:off x="3709554" y="2916237"/>
            <a:ext cx="7897091" cy="4433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456709" y="3767208"/>
            <a:ext cx="7897091" cy="4433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56708" y="5288628"/>
            <a:ext cx="7897091" cy="4433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56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1134" t="9754" r="12731" b="26989"/>
          <a:stretch/>
        </p:blipFill>
        <p:spPr>
          <a:xfrm>
            <a:off x="6916" y="845127"/>
            <a:ext cx="12185084" cy="5692053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1187544" y="5581215"/>
            <a:ext cx="796637" cy="5957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838200" y="-29679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3600" b="1" dirty="0" smtClean="0">
                <a:latin typeface="Bahnschrift Light SemiCondensed" panose="020B0502040204020203" pitchFamily="34" charset="0"/>
              </a:rPr>
              <a:t>ЗАПИСЬ СЛУШАТЕЛЯ В ГРУППУ </a:t>
            </a:r>
            <a:endParaRPr lang="ru-RU" sz="3600" b="1" dirty="0">
              <a:latin typeface="Bahnschrift Light SemiCondensed" panose="020B0502040204020203" pitchFamily="34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6393871" y="4154197"/>
            <a:ext cx="796637" cy="595747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887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6567054" y="4273982"/>
            <a:ext cx="858983" cy="443346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4090" t="12614" r="32703" b="30662"/>
          <a:stretch/>
        </p:blipFill>
        <p:spPr>
          <a:xfrm>
            <a:off x="2430685" y="335974"/>
            <a:ext cx="8272738" cy="6106389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2798616" y="1011382"/>
            <a:ext cx="1731820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798616" y="1686790"/>
            <a:ext cx="1731820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2798616" y="2282535"/>
            <a:ext cx="1731820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798616" y="2878280"/>
            <a:ext cx="1731820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98616" y="3551958"/>
            <a:ext cx="1731820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98615" y="4204710"/>
            <a:ext cx="1731821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81743" y="4867202"/>
            <a:ext cx="1648693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81743" y="5540880"/>
            <a:ext cx="1648693" cy="51261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1191491" y="2795153"/>
            <a:ext cx="1239194" cy="5940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0800000">
            <a:off x="10703423" y="5756490"/>
            <a:ext cx="1239194" cy="5940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63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6600" dirty="0" smtClean="0">
              <a:latin typeface="Bahnschrift Light SemiCondensed" panose="020B0502040204020203" pitchFamily="34" charset="0"/>
            </a:endParaRPr>
          </a:p>
          <a:p>
            <a:pPr marL="0" indent="0" algn="ctr">
              <a:buNone/>
            </a:pPr>
            <a:r>
              <a:rPr lang="ru-RU" sz="6600" dirty="0" smtClean="0">
                <a:latin typeface="Bahnschrift Light SemiCondensed" panose="020B0502040204020203" pitchFamily="34" charset="0"/>
              </a:rPr>
              <a:t>СПАСИБО ЗА ВНИМАНИЕ!</a:t>
            </a:r>
            <a:endParaRPr lang="ru-RU" sz="6600" dirty="0">
              <a:latin typeface="Bahnschrift Ligh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7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226</TotalTime>
  <Words>280</Words>
  <Application>Microsoft Office PowerPoint</Application>
  <PresentationFormat>Широкоэкранный</PresentationFormat>
  <Paragraphs>35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Bahnschrift Light SemiCondensed</vt:lpstr>
      <vt:lpstr>Calibri</vt:lpstr>
      <vt:lpstr>Calibri Light</vt:lpstr>
      <vt:lpstr>Тема Office</vt:lpstr>
      <vt:lpstr>Автоматизированная информационная система «Кадры в образовании. Самарская область» : организационный механизм системы повышения квалификации педагогических работников</vt:lpstr>
      <vt:lpstr>НЕОБХОДИМЫЙ НАМ САЙТ :</vt:lpstr>
      <vt:lpstr>ПЕРЕХОДИМ В «ЛИЧНЫЙ КАБИНЕТ»</vt:lpstr>
      <vt:lpstr>Презентация PowerPoint</vt:lpstr>
      <vt:lpstr>ВНИМАНИЕ!</vt:lpstr>
      <vt:lpstr>ЛИЧНЫЙ КАБИНЕТ – МОИ ДАННЫЕ </vt:lpstr>
      <vt:lpstr>ПРОВЕРЯЕМ ДОСТОВЕРНОСТЬ ВАШИХ ДАННЫХ</vt:lpstr>
      <vt:lpstr>ДОПОЛНИТЕЛЬНЫЕ ДАННЫЕ ОБ ОБРАЗОВАНИИ</vt:lpstr>
      <vt:lpstr>ЗАПОЛНЯЕМ ГРАФЫ «ВЫСШЕЕ ОБРАЗОВАНИЕ» , «ПЕРЕПОДГОТОВКА», «ПОВЫШЕНИЕ КВАЛИФИКАЦИИ ПО ПРОФИЛЮ ПЕД,ДЕЯТЕЛЬНОСТИ»</vt:lpstr>
      <vt:lpstr>ИМЕННОЙ ОБРАЗОВАТЕЛЬНЫЙ ЧЕК </vt:lpstr>
      <vt:lpstr>ИНВАРИАНТНЫЙ И ВАРИАТИВНЫЙ БЛОКИ</vt:lpstr>
      <vt:lpstr>Презентация PowerPoint</vt:lpstr>
      <vt:lpstr>ИНДИВИДУАЛЬНАЯ ВЫБОРКА ПРОГРАММ ПОВЫШЕНИЯ КВАЛИФИКАЦИИ</vt:lpstr>
      <vt:lpstr>ДОЛЖНОСТЬ СЛУШАТЕЛЯ </vt:lpstr>
      <vt:lpstr>ТИП БЛОКА</vt:lpstr>
      <vt:lpstr>ТИП ОГРАНИЗАЦИИ</vt:lpstr>
      <vt:lpstr>ОСТАЛЬНЫЕ КРИТЕРИИ ВЫБОРКИ СОРТИРУЮТСЯ ПО ЖЕЛАНИЮ </vt:lpstr>
      <vt:lpstr>ВЫБОР ПРОГРАММЫ ПОВЫШЕНИЯ КВАЛИФИКАЦИИ</vt:lpstr>
      <vt:lpstr>ЗАПИСЬ СЛУШАТЕЛЯ В ГРУППУ 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МНЕ ДОБАВИТЬ ДАННЫЕ ПО ОБРАЗОВАНИЮ?</dc:title>
  <dc:creator>User</dc:creator>
  <cp:lastModifiedBy>Дмитрий Фаерман</cp:lastModifiedBy>
  <cp:revision>17</cp:revision>
  <dcterms:created xsi:type="dcterms:W3CDTF">2021-11-30T04:40:51Z</dcterms:created>
  <dcterms:modified xsi:type="dcterms:W3CDTF">2022-01-30T09:47:54Z</dcterms:modified>
</cp:coreProperties>
</file>